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1"/>
  </p:notesMasterIdLst>
  <p:handoutMasterIdLst>
    <p:handoutMasterId r:id="rId12"/>
  </p:handoutMasterIdLst>
  <p:sldIdLst>
    <p:sldId id="283" r:id="rId2"/>
    <p:sldId id="333" r:id="rId3"/>
    <p:sldId id="336" r:id="rId4"/>
    <p:sldId id="337" r:id="rId5"/>
    <p:sldId id="338" r:id="rId6"/>
    <p:sldId id="340" r:id="rId7"/>
    <p:sldId id="325" r:id="rId8"/>
    <p:sldId id="343" r:id="rId9"/>
    <p:sldId id="34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92A"/>
    <a:srgbClr val="BB1919"/>
    <a:srgbClr val="E45111"/>
    <a:srgbClr val="1A171B"/>
    <a:srgbClr val="828282"/>
    <a:srgbClr val="504753"/>
    <a:srgbClr val="87888A"/>
    <a:srgbClr val="636466"/>
    <a:srgbClr val="DE5B13"/>
    <a:srgbClr val="7C5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3007" autoAdjust="0"/>
  </p:normalViewPr>
  <p:slideViewPr>
    <p:cSldViewPr snapToGrid="0">
      <p:cViewPr>
        <p:scale>
          <a:sx n="100" d="100"/>
          <a:sy n="100" d="100"/>
        </p:scale>
        <p:origin x="-504" y="-774"/>
      </p:cViewPr>
      <p:guideLst>
        <p:guide orient="horz" pos="366"/>
        <p:guide orient="horz" pos="707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ECEB5-FEE4-450A-B7AA-A0D76F403B9B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250DC-FC19-42F9-95F5-D2B0642C5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5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38431-F230-4870-8CAE-DD175D909A7D}" type="datetimeFigureOut">
              <a:rPr lang="en-GB" smtClean="0"/>
              <a:t>22/03/2021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7F9EB-EEF2-4C2F-9762-6EDF5FC6BF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86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7F9EB-EEF2-4C2F-9762-6EDF5FC6BF5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69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1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79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GB" sz="2400" b="1" kern="1200" dirty="0" smtClean="0">
          <a:solidFill>
            <a:srgbClr val="BB1919"/>
          </a:solidFill>
          <a:latin typeface="Arial"/>
          <a:ea typeface="Verdana" panose="020B0604030504040204" pitchFamily="34" charset="0"/>
          <a:cs typeface="Arial"/>
        </a:defRPr>
      </a:lvl1pPr>
    </p:titleStyle>
    <p:bodyStyle>
      <a:lvl1pPr marL="0" indent="0" algn="l" defTabSz="914400" rtl="0" eaLnBrk="1" latinLnBrk="0" hangingPunct="1">
        <a:spcBef>
          <a:spcPct val="0"/>
        </a:spcBef>
        <a:buFont typeface="Arial" panose="020B0604020202020204" pitchFamily="34" charset="0"/>
        <a:buNone/>
        <a:defRPr lang="en-US" sz="1400" b="0" u="none" strike="noStrike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Arial"/>
          <a:ea typeface="Verdana" panose="020B0604030504040204" pitchFamily="34" charset="0"/>
          <a:cs typeface="Arial"/>
        </a:defRPr>
      </a:lvl1pPr>
      <a:lvl2pPr marL="0" indent="0" algn="l" defTabSz="914400" rtl="0" eaLnBrk="1" latinLnBrk="0" hangingPunct="1">
        <a:spcBef>
          <a:spcPct val="0"/>
        </a:spcBef>
        <a:buFont typeface="Arial" panose="020B0604020202020204" pitchFamily="34" charset="0"/>
        <a:buNone/>
        <a:defRPr lang="en-US" sz="1400" b="0" u="none" strike="noStrike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914400" rtl="0" eaLnBrk="1" latinLnBrk="0" hangingPunct="1">
        <a:spcBef>
          <a:spcPct val="0"/>
        </a:spcBef>
        <a:buFont typeface="Arial" panose="020B0604020202020204" pitchFamily="34" charset="0"/>
        <a:buNone/>
        <a:defRPr lang="en-US" sz="1400" b="0" u="none" strike="noStrike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0" indent="0" algn="l" defTabSz="914400" rtl="0" eaLnBrk="1" latinLnBrk="0" hangingPunct="1">
        <a:spcBef>
          <a:spcPct val="0"/>
        </a:spcBef>
        <a:buFont typeface="Arial" panose="020B0604020202020204" pitchFamily="34" charset="0"/>
        <a:buNone/>
        <a:defRPr lang="en-US" sz="1400" b="0" u="none" strike="noStrike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400" rtl="0" eaLnBrk="1" latinLnBrk="0" hangingPunct="1">
        <a:spcBef>
          <a:spcPct val="0"/>
        </a:spcBef>
        <a:buFont typeface="Arial" panose="020B0604020202020204" pitchFamily="34" charset="0"/>
        <a:buNone/>
        <a:defRPr lang="en-GB" sz="1400" b="0" u="none" strike="noStrike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" y="0"/>
            <a:ext cx="9139122" cy="5143498"/>
          </a:xfrm>
          <a:prstGeom prst="rect">
            <a:avLst/>
          </a:prstGeom>
        </p:spPr>
      </p:pic>
      <p:sp>
        <p:nvSpPr>
          <p:cNvPr id="11" name="Title 5"/>
          <p:cNvSpPr>
            <a:spLocks noGrp="1"/>
          </p:cNvSpPr>
          <p:nvPr>
            <p:ph type="title" idx="4294967295"/>
          </p:nvPr>
        </p:nvSpPr>
        <p:spPr>
          <a:xfrm>
            <a:off x="211138" y="2571748"/>
            <a:ext cx="5459412" cy="110799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36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BD Media Partners Centre</a:t>
            </a:r>
            <a:br>
              <a:rPr lang="en-GB" sz="36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</a:br>
            <a:r>
              <a:rPr lang="en-GB" sz="36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Video offer access guide</a:t>
            </a:r>
            <a:endParaRPr lang="en-GB" sz="3600" dirty="0">
              <a:solidFill>
                <a:srgbClr val="C00000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1" y="581025"/>
            <a:ext cx="1168880" cy="11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" y="-1127"/>
            <a:ext cx="9144000" cy="5143500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7276352" y="4725804"/>
            <a:ext cx="1225177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b="1" kern="1200" dirty="0" smtClean="0">
                <a:solidFill>
                  <a:srgbClr val="99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GB" sz="1600" b="0" dirty="0" smtClean="0">
                <a:solidFill>
                  <a:schemeClr val="tx1"/>
                </a:solidFill>
                <a:latin typeface="+mn-lt"/>
                <a:cs typeface="Arial"/>
              </a:rPr>
              <a:t>01.12.18</a:t>
            </a:r>
            <a:endParaRPr lang="en-GB" sz="1600" b="0" dirty="0">
              <a:solidFill>
                <a:schemeClr val="tx1"/>
              </a:solidFill>
              <a:latin typeface="+mn-lt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77" y="-988320"/>
            <a:ext cx="5475941" cy="54759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528"/>
            <a:ext cx="9144000" cy="416845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 rot="16200000">
            <a:off x="1238590" y="-1238593"/>
            <a:ext cx="403135" cy="2880320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295976" y="-1333900"/>
            <a:ext cx="461665" cy="307093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Accessing our Video </a:t>
            </a:r>
            <a:r>
              <a:rPr lang="en-GB" sz="1600" dirty="0">
                <a:solidFill>
                  <a:schemeClr val="bg1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O</a:t>
            </a:r>
            <a:r>
              <a:rPr lang="en-GB" sz="1600" dirty="0" smtClean="0">
                <a:solidFill>
                  <a:schemeClr val="bg1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ffer</a:t>
            </a:r>
            <a:endParaRPr lang="en-GB" sz="1600" dirty="0">
              <a:solidFill>
                <a:schemeClr val="bg1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049" y="1531287"/>
            <a:ext cx="80621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u="sng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Ways to access our World Service Video offer via </a:t>
            </a:r>
            <a:r>
              <a:rPr lang="en-GB" sz="1500" u="sng" dirty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Media Partner Centre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96049" y="2011095"/>
            <a:ext cx="82054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Direct Link: </a:t>
            </a:r>
            <a:r>
              <a:rPr lang="en-GB" sz="1500" dirty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https://</a:t>
            </a:r>
            <a:r>
              <a:rPr lang="en-GB" sz="15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wspartners.bbc.com/article/world-service-english-video-offer </a:t>
            </a:r>
          </a:p>
          <a:p>
            <a:pPr marL="342900" indent="-342900">
              <a:buFontTx/>
              <a:buAutoNum type="arabicPeriod"/>
            </a:pPr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From Home Page </a:t>
            </a:r>
            <a:r>
              <a:rPr lang="en-GB" sz="1500" dirty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top </a:t>
            </a:r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carousel</a:t>
            </a:r>
          </a:p>
          <a:p>
            <a:pPr marL="342900" indent="-342900">
              <a:buAutoNum type="arabicPeriod"/>
            </a:pPr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From Home Page mid page specials</a:t>
            </a:r>
          </a:p>
          <a:p>
            <a:pPr marL="342900" indent="-342900">
              <a:buFontTx/>
              <a:buAutoNum type="arabicPeriod"/>
            </a:pPr>
            <a:r>
              <a:rPr lang="en-GB" sz="1500" dirty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Using search bar with key words or programme brand </a:t>
            </a:r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name</a:t>
            </a:r>
            <a:endParaRPr lang="en-GB" sz="1500" dirty="0"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  <a:p>
            <a:pPr marL="342900" indent="-342900">
              <a:buAutoNum type="arabicPeriod"/>
            </a:pPr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From content catalogue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321" y="682638"/>
            <a:ext cx="848335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BBC World </a:t>
            </a:r>
            <a:r>
              <a:rPr lang="en-GB" sz="1500" dirty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Service English Video </a:t>
            </a:r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Offer: </a:t>
            </a:r>
            <a:r>
              <a:rPr lang="en-GB" sz="1500" dirty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Our new </a:t>
            </a:r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English video content offer </a:t>
            </a:r>
            <a:r>
              <a:rPr lang="en-GB" sz="1500" dirty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ranges from </a:t>
            </a:r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health </a:t>
            </a:r>
            <a:r>
              <a:rPr lang="en-GB" sz="1500" dirty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to problem solving to food</a:t>
            </a:r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… This guide will show you step by step the different ways you can access our video content.</a:t>
            </a:r>
            <a:endParaRPr lang="en-GB" sz="1500" dirty="0"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322" y="3297927"/>
            <a:ext cx="80621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u="sng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Ways to download World Service Video offer episodes</a:t>
            </a:r>
            <a:endParaRPr lang="en-GB" sz="1500" u="sng" dirty="0"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8671" y="3656154"/>
            <a:ext cx="8205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Programme information - Choose a programme brand.</a:t>
            </a:r>
          </a:p>
          <a:p>
            <a:pPr marL="342900" indent="-342900">
              <a:buFontTx/>
              <a:buAutoNum type="arabicPeriod" startAt="6"/>
            </a:pPr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Chose one of the latest episodes from the brand page or browse all episodes</a:t>
            </a:r>
          </a:p>
          <a:p>
            <a:pPr marL="342900" indent="-342900">
              <a:buFontTx/>
              <a:buAutoNum type="arabicPeriod" startAt="6"/>
            </a:pPr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Add to basket from episode teaser or from episode information page</a:t>
            </a:r>
          </a:p>
          <a:p>
            <a:pPr marL="342900" indent="-342900">
              <a:buFontTx/>
              <a:buAutoNum type="arabicPeriod" startAt="6"/>
            </a:pPr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How to </a:t>
            </a:r>
            <a:r>
              <a:rPr lang="en-GB" sz="1500" dirty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d</a:t>
            </a:r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ownload</a:t>
            </a:r>
          </a:p>
        </p:txBody>
      </p:sp>
    </p:spTree>
    <p:extLst>
      <p:ext uri="{BB962C8B-B14F-4D97-AF65-F5344CB8AC3E}">
        <p14:creationId xmlns:p14="http://schemas.microsoft.com/office/powerpoint/2010/main" val="1414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7276352" y="4725804"/>
            <a:ext cx="1225177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b="1" kern="1200" dirty="0" smtClean="0">
                <a:solidFill>
                  <a:srgbClr val="99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GB" sz="1600" b="0" dirty="0" smtClean="0">
                <a:solidFill>
                  <a:schemeClr val="tx1"/>
                </a:solidFill>
                <a:latin typeface="+mn-lt"/>
                <a:cs typeface="Arial"/>
              </a:rPr>
              <a:t>01.12.18</a:t>
            </a:r>
            <a:endParaRPr lang="en-GB" sz="1600" b="0" dirty="0">
              <a:solidFill>
                <a:schemeClr val="tx1"/>
              </a:solidFill>
              <a:latin typeface="+mn-lt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8" y="-1081244"/>
            <a:ext cx="5475941" cy="54759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528"/>
            <a:ext cx="9144000" cy="416845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 rot="16200000">
            <a:off x="1238591" y="-1238596"/>
            <a:ext cx="403137" cy="288032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108530" y="-743282"/>
            <a:ext cx="430887" cy="189022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1. Direct Link</a:t>
            </a:r>
            <a:endParaRPr lang="en-GB" sz="1600" dirty="0">
              <a:solidFill>
                <a:schemeClr val="bg1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4" y="1165154"/>
            <a:ext cx="7346576" cy="350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894" y="305346"/>
            <a:ext cx="87042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 smtClean="0"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  <a:p>
            <a:r>
              <a:rPr lang="en-GB" sz="14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You can access our video offer directly by using this link </a:t>
            </a:r>
            <a:r>
              <a:rPr lang="en-GB" sz="14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https</a:t>
            </a:r>
            <a:r>
              <a:rPr lang="en-GB" sz="1400" dirty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://</a:t>
            </a:r>
            <a:r>
              <a:rPr lang="en-GB" sz="14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wspartners.bbc.com/article/world-service-english-video-offer.  </a:t>
            </a:r>
            <a:r>
              <a:rPr lang="en-GB" sz="14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Here you can explore our cluster </a:t>
            </a:r>
            <a:r>
              <a:rPr lang="en-GB" sz="1400" dirty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page of all programme brands available.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8940" y="1478851"/>
            <a:ext cx="9770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Click in a programme brand to find out more information about that programme. </a:t>
            </a:r>
            <a:endParaRPr lang="en-GB" sz="1000" dirty="0">
              <a:solidFill>
                <a:srgbClr val="C00000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725236" y="2211710"/>
            <a:ext cx="2053988" cy="1732493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2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7276352" y="4725804"/>
            <a:ext cx="1225177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b="1" kern="1200" dirty="0" smtClean="0">
                <a:solidFill>
                  <a:srgbClr val="99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GB" sz="1600" b="0" dirty="0" smtClean="0">
                <a:solidFill>
                  <a:schemeClr val="tx1"/>
                </a:solidFill>
                <a:latin typeface="+mn-lt"/>
                <a:cs typeface="Arial"/>
              </a:rPr>
              <a:t>01.12.18</a:t>
            </a:r>
            <a:endParaRPr lang="en-GB" sz="1600" b="0" dirty="0">
              <a:solidFill>
                <a:schemeClr val="tx1"/>
              </a:solidFill>
              <a:latin typeface="+mn-lt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8" y="-1081244"/>
            <a:ext cx="5475941" cy="54759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528"/>
            <a:ext cx="9144000" cy="4168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rot="16200000">
            <a:off x="1439250" y="-1449346"/>
            <a:ext cx="430887" cy="3309407"/>
            <a:chOff x="8488415" y="771550"/>
            <a:chExt cx="430886" cy="3309407"/>
          </a:xfrm>
        </p:grpSpPr>
        <p:sp>
          <p:nvSpPr>
            <p:cNvPr id="13" name="Round Diagonal Corner Rectangle 12"/>
            <p:cNvSpPr/>
            <p:nvPr/>
          </p:nvSpPr>
          <p:spPr>
            <a:xfrm>
              <a:off x="8502291" y="771550"/>
              <a:ext cx="403134" cy="2880320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88415" y="1010021"/>
              <a:ext cx="430886" cy="3070936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  <a:latin typeface="BBC Reith Sans Light" panose="020B0403020204020204" pitchFamily="34" charset="0"/>
                  <a:ea typeface="BBC Reith Sans Light" panose="020B0403020204020204" pitchFamily="34" charset="0"/>
                  <a:cs typeface="BBC Reith Sans Light" panose="020B0403020204020204" pitchFamily="34" charset="0"/>
                </a:rPr>
                <a:t>2. Home Page Carousel</a:t>
              </a:r>
              <a:endParaRPr lang="en-GB" sz="1600" dirty="0">
                <a:solidFill>
                  <a:schemeClr val="bg1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3" y="1035001"/>
            <a:ext cx="7503237" cy="3531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155" y="583899"/>
            <a:ext cx="78133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You can browse the carousel using the arrows and select </a:t>
            </a:r>
            <a:r>
              <a:rPr lang="en-GB" sz="15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Read More </a:t>
            </a:r>
            <a:r>
              <a:rPr lang="en-GB" sz="1500" dirty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for the video offer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31268" y="907064"/>
            <a:ext cx="1044913" cy="1999508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199709" y="2975540"/>
            <a:ext cx="561085" cy="36086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7276352" y="4725804"/>
            <a:ext cx="1225177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b="1" kern="1200" dirty="0" smtClean="0">
                <a:solidFill>
                  <a:srgbClr val="99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GB" sz="1600" b="0" dirty="0" smtClean="0">
                <a:solidFill>
                  <a:schemeClr val="tx1"/>
                </a:solidFill>
                <a:latin typeface="+mn-lt"/>
                <a:cs typeface="Arial"/>
              </a:rPr>
              <a:t>01.12.18</a:t>
            </a:r>
            <a:endParaRPr lang="en-GB" sz="1600" b="0" dirty="0">
              <a:solidFill>
                <a:schemeClr val="tx1"/>
              </a:solidFill>
              <a:latin typeface="+mn-lt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1081244"/>
            <a:ext cx="9838769" cy="6224744"/>
            <a:chOff x="0" y="-1081244"/>
            <a:chExt cx="9838769" cy="62247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828" y="-1081244"/>
              <a:ext cx="5475941" cy="54759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25528"/>
              <a:ext cx="9144000" cy="416845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r="9814"/>
          <a:stretch/>
        </p:blipFill>
        <p:spPr bwMode="auto">
          <a:xfrm>
            <a:off x="652346" y="758378"/>
            <a:ext cx="7019843" cy="386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73918" y="125388"/>
            <a:ext cx="5714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You can </a:t>
            </a:r>
            <a:r>
              <a:rPr lang="en-GB" sz="1500" dirty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s</a:t>
            </a:r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croll down on the home page to select the video offer link via the </a:t>
            </a:r>
            <a:r>
              <a:rPr lang="en-GB" sz="15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Specials </a:t>
            </a:r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section</a:t>
            </a:r>
            <a:endParaRPr lang="en-GB" sz="1500" dirty="0"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572000" y="710947"/>
            <a:ext cx="180754" cy="3103602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0" y="749"/>
            <a:ext cx="28781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 rot="16200000">
            <a:off x="1415312" y="-1356219"/>
            <a:ext cx="446276" cy="307093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 </a:t>
            </a:r>
            <a:r>
              <a:rPr lang="en-GB" sz="1700" dirty="0" smtClean="0">
                <a:solidFill>
                  <a:schemeClr val="bg1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3. Home Page Specials </a:t>
            </a:r>
            <a:endParaRPr lang="en-GB" sz="1600" dirty="0">
              <a:solidFill>
                <a:schemeClr val="bg1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1081244"/>
            <a:ext cx="9838769" cy="6224744"/>
            <a:chOff x="0" y="-1081244"/>
            <a:chExt cx="9838769" cy="62247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828" y="-1081244"/>
              <a:ext cx="5475941" cy="54759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25528"/>
              <a:ext cx="9144000" cy="416845"/>
            </a:xfrm>
            <a:prstGeom prst="rect">
              <a:avLst/>
            </a:prstGeom>
          </p:spPr>
        </p:pic>
      </p:grpSp>
      <p:sp>
        <p:nvSpPr>
          <p:cNvPr id="4" name="Round Diagonal Corner Rectangle 3"/>
          <p:cNvSpPr/>
          <p:nvPr/>
        </p:nvSpPr>
        <p:spPr>
          <a:xfrm rot="16200000">
            <a:off x="1217476" y="-1238593"/>
            <a:ext cx="403135" cy="2880320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16200000">
            <a:off x="1140847" y="-977301"/>
            <a:ext cx="430887" cy="2357734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4. Search Bar</a:t>
            </a:r>
            <a:endParaRPr lang="en-GB" sz="1600" dirty="0">
              <a:solidFill>
                <a:schemeClr val="bg1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r="9501"/>
          <a:stretch/>
        </p:blipFill>
        <p:spPr bwMode="auto">
          <a:xfrm>
            <a:off x="177422" y="1038661"/>
            <a:ext cx="5108876" cy="242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88" y="2319595"/>
            <a:ext cx="5275995" cy="2328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98785" y="1498755"/>
            <a:ext cx="2122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Type the programme brand name and click search .</a:t>
            </a:r>
            <a:endParaRPr lang="en-GB" sz="1000" dirty="0">
              <a:solidFill>
                <a:srgbClr val="C00000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07" y="3588623"/>
            <a:ext cx="2862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Search for a key word and use the language and video filter to find a listing of episodes available.</a:t>
            </a:r>
            <a:endParaRPr lang="en-GB" sz="1000" dirty="0">
              <a:solidFill>
                <a:srgbClr val="C00000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039659" y="1556698"/>
            <a:ext cx="2859126" cy="200056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711468" y="2827774"/>
            <a:ext cx="1917510" cy="912156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6600" y="577832"/>
            <a:ext cx="76907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Or via our search bar</a:t>
            </a:r>
            <a:endParaRPr lang="en-GB" sz="1500" dirty="0"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1081244"/>
            <a:ext cx="9838769" cy="6224744"/>
            <a:chOff x="0" y="-1081244"/>
            <a:chExt cx="9838769" cy="62247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828" y="-1081244"/>
              <a:ext cx="5475941" cy="54759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25528"/>
              <a:ext cx="9144000" cy="41684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 rot="16200000">
            <a:off x="1521027" y="-1533633"/>
            <a:ext cx="430887" cy="3472937"/>
            <a:chOff x="8485983" y="771550"/>
            <a:chExt cx="430886" cy="3472937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8502291" y="771550"/>
              <a:ext cx="403134" cy="2880320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485983" y="1173551"/>
              <a:ext cx="430886" cy="3070936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BBC Reith Sans Light" panose="020B0403020204020204" pitchFamily="34" charset="0"/>
                  <a:ea typeface="BBC Reith Sans Light" panose="020B0403020204020204" pitchFamily="34" charset="0"/>
                  <a:cs typeface="BBC Reith Sans Light" panose="020B0403020204020204" pitchFamily="34" charset="0"/>
                </a:rPr>
                <a:t>5</a:t>
              </a:r>
              <a:r>
                <a:rPr lang="en-GB" sz="1600" dirty="0" smtClean="0">
                  <a:solidFill>
                    <a:schemeClr val="bg1"/>
                  </a:solidFill>
                  <a:latin typeface="BBC Reith Sans Light" panose="020B0403020204020204" pitchFamily="34" charset="0"/>
                  <a:ea typeface="BBC Reith Sans Light" panose="020B0403020204020204" pitchFamily="34" charset="0"/>
                  <a:cs typeface="BBC Reith Sans Light" panose="020B0403020204020204" pitchFamily="34" charset="0"/>
                </a:rPr>
                <a:t>. Catalogue Page</a:t>
              </a:r>
              <a:endParaRPr lang="en-GB" sz="1600" dirty="0">
                <a:solidFill>
                  <a:schemeClr val="bg1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3" r="1747" b="5160"/>
          <a:stretch/>
        </p:blipFill>
        <p:spPr bwMode="auto">
          <a:xfrm>
            <a:off x="784764" y="1166049"/>
            <a:ext cx="4888929" cy="2326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5" r="15064"/>
          <a:stretch/>
        </p:blipFill>
        <p:spPr bwMode="auto">
          <a:xfrm>
            <a:off x="4209396" y="2357641"/>
            <a:ext cx="4039738" cy="236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39684" y="1415780"/>
            <a:ext cx="21222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Click on Discover via top navigation bar, and choose WS English.</a:t>
            </a:r>
            <a:endParaRPr lang="en-GB" sz="1000" dirty="0">
              <a:solidFill>
                <a:srgbClr val="C00000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352" y="3872879"/>
            <a:ext cx="2862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Browse our programme brands and select for more information and choose available episodes to download.</a:t>
            </a:r>
            <a:endParaRPr lang="en-GB" sz="1000" dirty="0">
              <a:solidFill>
                <a:srgbClr val="C00000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743200" y="1772964"/>
            <a:ext cx="3120580" cy="798786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03995" y="3862308"/>
            <a:ext cx="2457972" cy="276998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60946" y="1415781"/>
            <a:ext cx="309872" cy="240946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384564" y="1629147"/>
            <a:ext cx="3477403" cy="143817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401889" y="1484223"/>
            <a:ext cx="3460078" cy="288741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26599" y="577832"/>
            <a:ext cx="76907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You can also search for video via the brand</a:t>
            </a:r>
            <a:endParaRPr lang="en-GB" sz="1500" dirty="0"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3" y="-1127477"/>
            <a:ext cx="9838769" cy="6224744"/>
            <a:chOff x="0" y="-1081244"/>
            <a:chExt cx="9838769" cy="62247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828" y="-1081244"/>
              <a:ext cx="5475941" cy="54759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25528"/>
              <a:ext cx="9144000" cy="41684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6200000">
            <a:off x="1316007" y="-1420618"/>
            <a:ext cx="446276" cy="3081451"/>
            <a:chOff x="8743421" y="771550"/>
            <a:chExt cx="446276" cy="3081451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8747976" y="771550"/>
              <a:ext cx="403135" cy="2880320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43421" y="782065"/>
              <a:ext cx="446276" cy="3070936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GB" sz="1700" dirty="0" smtClean="0">
                  <a:solidFill>
                    <a:schemeClr val="bg1"/>
                  </a:solidFill>
                  <a:latin typeface="BBC Reith Sans Light" panose="020B0403020204020204" pitchFamily="34" charset="0"/>
                  <a:ea typeface="BBC Reith Sans Light" panose="020B0403020204020204" pitchFamily="34" charset="0"/>
                  <a:cs typeface="BBC Reith Sans Light" panose="020B0403020204020204" pitchFamily="34" charset="0"/>
                </a:rPr>
                <a:t> </a:t>
              </a:r>
              <a:r>
                <a:rPr lang="en-GB" sz="1600" dirty="0" smtClean="0">
                  <a:solidFill>
                    <a:schemeClr val="bg1"/>
                  </a:solidFill>
                  <a:latin typeface="BBC Reith Sans Light" panose="020B0403020204020204" pitchFamily="34" charset="0"/>
                  <a:ea typeface="BBC Reith Sans Light" panose="020B0403020204020204" pitchFamily="34" charset="0"/>
                  <a:cs typeface="BBC Reith Sans Light" panose="020B0403020204020204" pitchFamily="34" charset="0"/>
                </a:rPr>
                <a:t>6-8.Programme Information</a:t>
              </a:r>
              <a:endParaRPr lang="en-GB" sz="1600" dirty="0">
                <a:solidFill>
                  <a:schemeClr val="bg1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11058" y="464046"/>
            <a:ext cx="356220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On this page you can find …</a:t>
            </a:r>
            <a:endParaRPr lang="en-GB" sz="1500" dirty="0">
              <a:solidFill>
                <a:srgbClr val="C00000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9569" y="210673"/>
            <a:ext cx="2122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All the information for a programme brand. </a:t>
            </a:r>
            <a:endParaRPr lang="en-GB" sz="1000" dirty="0">
              <a:solidFill>
                <a:srgbClr val="C00000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7185" y="10618"/>
            <a:ext cx="2613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You can also find full episode information by clicking in the programme teaser.</a:t>
            </a:r>
            <a:endParaRPr lang="en-GB" sz="1000" dirty="0">
              <a:solidFill>
                <a:srgbClr val="C00000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511" y="4148409"/>
            <a:ext cx="2122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Add each item to the basket Or browse all episodes…</a:t>
            </a:r>
            <a:endParaRPr lang="en-GB" sz="1000" dirty="0">
              <a:solidFill>
                <a:srgbClr val="C00000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03" y="997072"/>
            <a:ext cx="2862494" cy="312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11" y="969800"/>
            <a:ext cx="2363058" cy="31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1588603" y="3727063"/>
            <a:ext cx="125514" cy="108043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94079" y="3850129"/>
            <a:ext cx="494524" cy="298282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56597" y="3612493"/>
            <a:ext cx="245661" cy="535917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456597" y="3460817"/>
            <a:ext cx="340518" cy="9021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1"/>
          <a:stretch/>
        </p:blipFill>
        <p:spPr bwMode="auto">
          <a:xfrm>
            <a:off x="3005920" y="1132762"/>
            <a:ext cx="2451906" cy="3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2456597" y="3076575"/>
            <a:ext cx="790268" cy="1071836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712968" y="439227"/>
            <a:ext cx="2503591" cy="1389573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56597" y="585475"/>
            <a:ext cx="1256371" cy="1319525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216555" y="439227"/>
            <a:ext cx="170597" cy="530573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9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3" y="-1127477"/>
            <a:ext cx="9838769" cy="6224744"/>
            <a:chOff x="0" y="-1081244"/>
            <a:chExt cx="9838769" cy="62247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828" y="-1081244"/>
              <a:ext cx="5475941" cy="54759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25528"/>
              <a:ext cx="9144000" cy="41684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 rot="16200000">
            <a:off x="1563070" y="-1642972"/>
            <a:ext cx="430887" cy="3560188"/>
            <a:chOff x="8734101" y="771550"/>
            <a:chExt cx="430887" cy="3560188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8747976" y="771550"/>
              <a:ext cx="403135" cy="2880320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34101" y="1260802"/>
              <a:ext cx="430887" cy="3070936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  <a:latin typeface="BBC Reith Sans Light" panose="020B0403020204020204" pitchFamily="34" charset="0"/>
                  <a:ea typeface="BBC Reith Sans Light" panose="020B0403020204020204" pitchFamily="34" charset="0"/>
                  <a:cs typeface="BBC Reith Sans Light" panose="020B0403020204020204" pitchFamily="34" charset="0"/>
                </a:rPr>
                <a:t>9. Downloads</a:t>
              </a:r>
              <a:endParaRPr lang="en-GB" sz="1600" dirty="0">
                <a:solidFill>
                  <a:schemeClr val="bg1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1" y="902571"/>
            <a:ext cx="2693456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65" y="1210803"/>
            <a:ext cx="2583747" cy="328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14" y="734839"/>
            <a:ext cx="2595201" cy="290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86" r="54398"/>
          <a:stretch/>
        </p:blipFill>
        <p:spPr bwMode="auto">
          <a:xfrm>
            <a:off x="5801614" y="3297322"/>
            <a:ext cx="1547914" cy="34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/>
          <p:cNvSpPr/>
          <p:nvPr/>
        </p:nvSpPr>
        <p:spPr>
          <a:xfrm>
            <a:off x="2337269" y="1839319"/>
            <a:ext cx="340518" cy="9021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599668" y="970507"/>
            <a:ext cx="156237" cy="141888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112518" y="2030458"/>
            <a:ext cx="658876" cy="25283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99621" y="435019"/>
            <a:ext cx="356220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smtClean="0"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Follow the steps below to download </a:t>
            </a:r>
            <a:endParaRPr lang="en-GB" sz="1500" dirty="0">
              <a:solidFill>
                <a:srgbClr val="C00000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0174" y="4050084"/>
            <a:ext cx="2636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You can add items to your basket  two different ways. By clicking add to basket or via clicking the shopping cart image. </a:t>
            </a:r>
            <a:endParaRPr lang="en-GB" sz="1000" dirty="0">
              <a:solidFill>
                <a:srgbClr val="C00000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205540" y="1952625"/>
            <a:ext cx="1171575" cy="2020515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819881" y="810544"/>
            <a:ext cx="1099971" cy="230907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47223" y="25814"/>
            <a:ext cx="1936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Click on one click download to download all the item/items in your basket</a:t>
            </a:r>
            <a:endParaRPr lang="en-GB" sz="1000" dirty="0">
              <a:solidFill>
                <a:srgbClr val="C00000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5441957" y="573256"/>
            <a:ext cx="518896" cy="1356280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36442" y="3784668"/>
            <a:ext cx="2444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The item/items will then disappear from your basket and you will receive a pop up in the bottom left hand corner of your screen with the download</a:t>
            </a:r>
            <a:endParaRPr lang="en-GB" sz="1000" dirty="0">
              <a:solidFill>
                <a:srgbClr val="C00000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7099215" y="3525439"/>
            <a:ext cx="250313" cy="249809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205540" y="3577355"/>
            <a:ext cx="1550365" cy="395786"/>
          </a:xfrm>
          <a:prstGeom prst="straightConnector1">
            <a:avLst/>
          </a:prstGeom>
          <a:ln w="127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05201" y="435019"/>
            <a:ext cx="193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  <a:latin typeface="BBC Reith Sans Light" panose="020B0403020204020204" pitchFamily="34" charset="0"/>
                <a:ea typeface="BBC Reith Sans Light" panose="020B0403020204020204" pitchFamily="34" charset="0"/>
                <a:cs typeface="BBC Reith Sans Light" panose="020B0403020204020204" pitchFamily="34" charset="0"/>
              </a:rPr>
              <a:t>The item will then appear in your basket at the top</a:t>
            </a:r>
            <a:endParaRPr lang="en-GB" sz="1000" dirty="0">
              <a:solidFill>
                <a:srgbClr val="C00000"/>
              </a:solidFill>
              <a:latin typeface="BBC Reith Sans Light" panose="020B0403020204020204" pitchFamily="34" charset="0"/>
              <a:ea typeface="BBC Reith Sans Light" panose="020B0403020204020204" pitchFamily="34" charset="0"/>
              <a:cs typeface="BBC Reith Sans Light" panose="020B0403020204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823595" y="3440824"/>
            <a:ext cx="156087" cy="136531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layout">
  <a:themeElements>
    <a:clrScheme name="BBC Palet">
      <a:dk1>
        <a:srgbClr val="000000"/>
      </a:dk1>
      <a:lt1>
        <a:srgbClr val="FFFFFF"/>
      </a:lt1>
      <a:dk2>
        <a:srgbClr val="BB1919"/>
      </a:dk2>
      <a:lt2>
        <a:srgbClr val="D5D0CD"/>
      </a:lt2>
      <a:accent1>
        <a:srgbClr val="404040"/>
      </a:accent1>
      <a:accent2>
        <a:srgbClr val="11708C"/>
      </a:accent2>
      <a:accent3>
        <a:srgbClr val="11C1C5"/>
      </a:accent3>
      <a:accent4>
        <a:srgbClr val="FF5700"/>
      </a:accent4>
      <a:accent5>
        <a:srgbClr val="FFB42C"/>
      </a:accent5>
      <a:accent6>
        <a:srgbClr val="588300"/>
      </a:accent6>
      <a:hlink>
        <a:srgbClr val="11708C"/>
      </a:hlink>
      <a:folHlink>
        <a:srgbClr val="5A5A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6129</TotalTime>
  <Words>438</Words>
  <Application>Microsoft Office PowerPoint</Application>
  <PresentationFormat>On-screen Show (16:9)</PresentationFormat>
  <Paragraphs>46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Master layout</vt:lpstr>
      <vt:lpstr>BD Media Partners Centre Video offer access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Simmonds</dc:creator>
  <cp:lastModifiedBy>Rebecca Rolfe</cp:lastModifiedBy>
  <cp:revision>355</cp:revision>
  <dcterms:created xsi:type="dcterms:W3CDTF">2014-05-19T09:11:55Z</dcterms:created>
  <dcterms:modified xsi:type="dcterms:W3CDTF">2021-03-22T12:14:46Z</dcterms:modified>
</cp:coreProperties>
</file>